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9" r:id="rId4"/>
    <p:sldId id="257" r:id="rId5"/>
    <p:sldId id="261" r:id="rId6"/>
    <p:sldId id="262" r:id="rId7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/>
    <p:restoredTop sz="94601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>
        <p:guide orient="horz" pos="2137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41340-FAD8-9F4C-833F-102813EA8B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26ACE-96E8-C94B-AEFB-F709C8B5C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26ACE-96E8-C94B-AEFB-F709C8B5CF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7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4E98-DBE9-954F-92C6-A71A9075D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AD246-11BF-E143-935C-307C80459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1D0B-B0A6-4147-A3DD-D75CD4390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1E1F-C976-2941-B4A8-90E833BD0E3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5BA51-697D-C74C-9263-AD74C9BE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EC8C-E727-224D-BB2F-D3D5B0F9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DFF7-72AE-F745-8AF9-B2006DF1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B6DD-DC00-A544-8319-D6470940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27943-DC89-F447-A6AE-16C597325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7123-8C1F-FD4E-A3E1-22E3BCB3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1E1F-C976-2941-B4A8-90E833BD0E3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75CD4-CDDE-B445-9767-CF2E0CA1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80A2-8814-DA47-890B-B2458739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DFF7-72AE-F745-8AF9-B2006DF1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456C3-A0B8-7444-93D7-0B991FACB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ECDA3-CB2F-2C4E-BFB6-A416CDA61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E9068-5E9E-8547-8EB7-E760A642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1E1F-C976-2941-B4A8-90E833BD0E3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93A19-7755-FA44-A6DC-B62DEE66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1BD66-9DD1-B444-9479-1CFAAE20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DFF7-72AE-F745-8AF9-B2006DF1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5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3651-9E4F-174A-B07A-D295E244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880D1-7527-A14B-9867-9FE973E36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DDCE2-089E-C24C-9811-DFB4E99C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1E1F-C976-2941-B4A8-90E833BD0E3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289FA-942A-9E4C-80E8-4D5D6DC3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F11FA-CA74-CE49-952E-AD77F13A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DFF7-72AE-F745-8AF9-B2006DF1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F13C-7D9C-2B46-A33E-77EEE473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C0132-97A7-794A-8949-92269B139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6A6D0-199C-1642-BE5B-6B6020D5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1E1F-C976-2941-B4A8-90E833BD0E3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A0EAD-28A8-BE4F-A0DD-CA745B7A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F0FB2-1B2C-6044-915C-86A7A5D0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DFF7-72AE-F745-8AF9-B2006DF1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9757-A3C6-7848-B4C0-3AB123AF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DDBF-5508-E949-9DF0-69511836A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2AF19-93D0-1140-80F8-F91E89C42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01930-E359-7940-AC7A-DA946533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1E1F-C976-2941-B4A8-90E833BD0E3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80083-698E-0C42-B847-B56A245C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F7C8E-2912-2F4C-A957-56124446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DFF7-72AE-F745-8AF9-B2006DF1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9B06-8F57-BA44-BFE8-82BAEAA6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0B1D1-9DFD-CF40-8E94-E4FEFA401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CB8C5-ED02-1645-9C3B-8B0CD041B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892AD-7E14-5542-8BB5-DD8088223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87F25-FF45-1B43-AF92-8E9731FE9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A9CAE-F411-7148-BC8B-AD3E6C42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1E1F-C976-2941-B4A8-90E833BD0E3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197FF-C3A8-BA4A-988A-4CE51CF5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6A3D90-A44D-F944-A939-AA509DB7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DFF7-72AE-F745-8AF9-B2006DF1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9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4C49-EFB3-404E-87B8-523E7A89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89837-DB81-454E-8F06-C42D651F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1E1F-C976-2941-B4A8-90E833BD0E3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86F0-0715-9342-B283-0EBED8A1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5E25D-61D2-0143-BC39-99CEF510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DFF7-72AE-F745-8AF9-B2006DF1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9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75579-91FB-234D-9E1E-839DB2EE2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1E1F-C976-2941-B4A8-90E833BD0E3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42D0F-CA48-634B-ACA2-91B1232B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483-6DA7-D246-87C4-B60C2438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DFF7-72AE-F745-8AF9-B2006DF1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9FF3-2684-4E48-BEC2-3F12C800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51216-9889-6047-9EBE-7CD5B9B7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14690-6935-034F-91CA-6DAD2405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23F5E-39DD-B543-83AC-B6DBF4E8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1E1F-C976-2941-B4A8-90E833BD0E3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A0A1B-BDAC-8D4B-B57F-C20842CA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6AA46-2A27-AE45-BB65-7E97400B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DFF7-72AE-F745-8AF9-B2006DF1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3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85B3-2EFD-6144-9749-DFFC8D4B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8B297-B664-0246-B5F9-70EF38E66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B3C4D-9DF9-2748-BF8E-953008ACF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26B8D-3BBD-5C44-A924-4E0E5A44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1E1F-C976-2941-B4A8-90E833BD0E3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FF89B-B124-524B-BE64-B1F2BF5D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A75A5-B00B-5941-A46C-430F8A95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DFF7-72AE-F745-8AF9-B2006DF1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3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6978C-CCC8-4B4A-94FF-CEF11879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DD597-91E5-8643-AB1E-87DD2FCE3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3E069-56DB-F547-B80A-90450DBE6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1E1F-C976-2941-B4A8-90E833BD0E3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25E1F-538D-7B4D-8E2F-59618E079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4BF7F-8EDB-2A4F-AD56-61DE28B92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9DFF7-72AE-F745-8AF9-B2006DF1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7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B13378-E57C-4948-953E-BE25E716AA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716" y="0"/>
            <a:ext cx="9700568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5EF3AF0-385A-9149-99DC-973A44DE2660}"/>
              </a:ext>
            </a:extLst>
          </p:cNvPr>
          <p:cNvSpPr/>
          <p:nvPr/>
        </p:nvSpPr>
        <p:spPr>
          <a:xfrm>
            <a:off x="7700682" y="4240306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29F2C5-0C71-6F4F-A1A9-094A9694C067}"/>
              </a:ext>
            </a:extLst>
          </p:cNvPr>
          <p:cNvCxnSpPr>
            <a:cxnSpLocks/>
          </p:cNvCxnSpPr>
          <p:nvPr/>
        </p:nvCxnSpPr>
        <p:spPr>
          <a:xfrm flipH="1">
            <a:off x="7315200" y="4365812"/>
            <a:ext cx="376518" cy="71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BCE64F-3244-344A-BB3A-B445B0374E3F}"/>
              </a:ext>
            </a:extLst>
          </p:cNvPr>
          <p:cNvSpPr/>
          <p:nvPr/>
        </p:nvSpPr>
        <p:spPr>
          <a:xfrm>
            <a:off x="6481483" y="4307541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D7EDF-675C-E844-8C03-590DA5D29A42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723530" y="4177553"/>
            <a:ext cx="412377" cy="259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448D21A-B5D5-B644-A6E1-4857704C25F3}"/>
              </a:ext>
            </a:extLst>
          </p:cNvPr>
          <p:cNvSpPr/>
          <p:nvPr/>
        </p:nvSpPr>
        <p:spPr>
          <a:xfrm>
            <a:off x="4993341" y="3177989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F36F50-7263-794E-8F67-F58B846FBF8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235388" y="3307977"/>
            <a:ext cx="376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6CD75A0-FED2-FA49-985A-7CF8D8296EC8}"/>
              </a:ext>
            </a:extLst>
          </p:cNvPr>
          <p:cNvSpPr/>
          <p:nvPr/>
        </p:nvSpPr>
        <p:spPr>
          <a:xfrm>
            <a:off x="5692589" y="3558988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81E97F-615A-1546-9E20-0A7B4A354D9B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5934636" y="3558988"/>
            <a:ext cx="233081" cy="129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04F993C-2F3E-8349-837B-33D0D9D6AD14}"/>
              </a:ext>
            </a:extLst>
          </p:cNvPr>
          <p:cNvSpPr/>
          <p:nvPr/>
        </p:nvSpPr>
        <p:spPr>
          <a:xfrm>
            <a:off x="5701554" y="2380130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8E63A6-4AE3-634B-AD6D-F1F3742F1FE7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5943601" y="2510118"/>
            <a:ext cx="376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57EC018-BE70-BD43-A565-A196671E3127}"/>
              </a:ext>
            </a:extLst>
          </p:cNvPr>
          <p:cNvSpPr/>
          <p:nvPr/>
        </p:nvSpPr>
        <p:spPr>
          <a:xfrm>
            <a:off x="6902825" y="2631141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8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DFF783-85F1-6B4A-83E9-58F655BEE548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6651813" y="2891117"/>
            <a:ext cx="372036" cy="268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F2AA598-DA47-B64F-8B4E-06F5CAF1A084}"/>
              </a:ext>
            </a:extLst>
          </p:cNvPr>
          <p:cNvSpPr/>
          <p:nvPr/>
        </p:nvSpPr>
        <p:spPr>
          <a:xfrm>
            <a:off x="5490882" y="3980330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78F77A-C4FC-E140-A8BC-E67CFCA099C7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5732929" y="4032998"/>
            <a:ext cx="434788" cy="7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418B6FB-A795-8F4E-88F0-547E8B6A15A4}"/>
              </a:ext>
            </a:extLst>
          </p:cNvPr>
          <p:cNvSpPr/>
          <p:nvPr/>
        </p:nvSpPr>
        <p:spPr>
          <a:xfrm>
            <a:off x="7664823" y="4701988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09842A-610B-2245-AB1A-3539C4DA2378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7109013" y="4625788"/>
            <a:ext cx="555810" cy="206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8B97E12-2F8C-C04E-91D2-8D2072EB866E}"/>
              </a:ext>
            </a:extLst>
          </p:cNvPr>
          <p:cNvSpPr/>
          <p:nvPr/>
        </p:nvSpPr>
        <p:spPr>
          <a:xfrm>
            <a:off x="7700683" y="3420035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7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EABFFE6-93BB-2F47-91CA-646E18366507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7315200" y="3550023"/>
            <a:ext cx="385483" cy="124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6B8E227-4152-CE4A-8BDD-0F1B359F4FDF}"/>
              </a:ext>
            </a:extLst>
          </p:cNvPr>
          <p:cNvSpPr/>
          <p:nvPr/>
        </p:nvSpPr>
        <p:spPr>
          <a:xfrm>
            <a:off x="7135907" y="5163670"/>
            <a:ext cx="1246094" cy="330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10 - </a:t>
            </a:r>
            <a:r>
              <a:rPr lang="en-US" sz="1000" dirty="0" err="1"/>
              <a:t>Hethe</a:t>
            </a:r>
            <a:r>
              <a:rPr lang="en-US" sz="1000" dirty="0"/>
              <a:t> Rd/A421 Junction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EC118CD-CF7D-4049-AA7E-2483FE9AD31C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7758954" y="5494244"/>
            <a:ext cx="0" cy="201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C8A1C82-A83D-1849-B58D-D59AAE067516}"/>
              </a:ext>
            </a:extLst>
          </p:cNvPr>
          <p:cNvSpPr/>
          <p:nvPr/>
        </p:nvSpPr>
        <p:spPr>
          <a:xfrm>
            <a:off x="4818529" y="291353"/>
            <a:ext cx="2205320" cy="84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Grit Bins</a:t>
            </a:r>
          </a:p>
          <a:p>
            <a:pPr algn="ctr"/>
            <a:r>
              <a:rPr lang="en-US" sz="2000" dirty="0"/>
              <a:t>September 2018</a:t>
            </a:r>
          </a:p>
        </p:txBody>
      </p:sp>
      <p:sp>
        <p:nvSpPr>
          <p:cNvPr id="24" name="Rounded Rectangle 35">
            <a:extLst>
              <a:ext uri="{FF2B5EF4-FFF2-40B4-BE49-F238E27FC236}">
                <a16:creationId xmlns:a16="http://schemas.microsoft.com/office/drawing/2014/main" id="{C0980339-3C9D-4E5E-A13B-D81E0334E404}"/>
              </a:ext>
            </a:extLst>
          </p:cNvPr>
          <p:cNvSpPr/>
          <p:nvPr/>
        </p:nvSpPr>
        <p:spPr>
          <a:xfrm>
            <a:off x="1293500" y="1540736"/>
            <a:ext cx="417854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6077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4F7EED4-BF95-DC42-8E05-747AAF679B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34" y="137652"/>
            <a:ext cx="4320000" cy="32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1F2BC2-EC85-BC40-9A10-F5276467BB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34" y="3543136"/>
            <a:ext cx="4320000" cy="32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467CFD-1C73-AB4F-97BD-0CA0370579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105" y="3503965"/>
            <a:ext cx="4320000" cy="32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92A36B-D182-244A-86FC-5B43539BC83B}"/>
              </a:ext>
            </a:extLst>
          </p:cNvPr>
          <p:cNvSpPr txBox="1"/>
          <p:nvPr/>
        </p:nvSpPr>
        <p:spPr>
          <a:xfrm>
            <a:off x="905434" y="3043824"/>
            <a:ext cx="366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Broad Lane – Opposite Church Leys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0C5ABF-5362-054C-8715-8A6263FCABE0}"/>
              </a:ext>
            </a:extLst>
          </p:cNvPr>
          <p:cNvSpPr txBox="1"/>
          <p:nvPr/>
        </p:nvSpPr>
        <p:spPr>
          <a:xfrm>
            <a:off x="905434" y="6413804"/>
            <a:ext cx="388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Broad Lane – Opposite Lawyers Close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886B53-ED46-9E4C-BF78-B22DE1A75C47}"/>
              </a:ext>
            </a:extLst>
          </p:cNvPr>
          <p:cNvSpPr txBox="1"/>
          <p:nvPr/>
        </p:nvSpPr>
        <p:spPr>
          <a:xfrm>
            <a:off x="7371012" y="5813639"/>
            <a:ext cx="3280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Broad Lane – Opposite Red Lion. Junction of </a:t>
            </a:r>
            <a:r>
              <a:rPr lang="en-US" dirty="0" err="1">
                <a:solidFill>
                  <a:schemeClr val="bg1"/>
                </a:solidFill>
              </a:rPr>
              <a:t>Mixbury</a:t>
            </a:r>
            <a:r>
              <a:rPr lang="en-US" dirty="0">
                <a:solidFill>
                  <a:schemeClr val="bg1"/>
                </a:solidFill>
              </a:rPr>
              <a:t> Rd/Bicester Hill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B709539-093C-A341-9571-6CFA57787543}"/>
              </a:ext>
            </a:extLst>
          </p:cNvPr>
          <p:cNvSpPr/>
          <p:nvPr/>
        </p:nvSpPr>
        <p:spPr>
          <a:xfrm>
            <a:off x="7021101" y="3574149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CB5FA1D-2E2F-114D-9599-7307497D1D4F}"/>
              </a:ext>
            </a:extLst>
          </p:cNvPr>
          <p:cNvSpPr/>
          <p:nvPr/>
        </p:nvSpPr>
        <p:spPr>
          <a:xfrm>
            <a:off x="992004" y="207249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5788E3-EFC9-4240-B82C-B9137A5D223B}"/>
              </a:ext>
            </a:extLst>
          </p:cNvPr>
          <p:cNvSpPr/>
          <p:nvPr/>
        </p:nvSpPr>
        <p:spPr>
          <a:xfrm>
            <a:off x="992005" y="3574149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24C267-9A97-B842-B65E-ECC5072704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672" y="137652"/>
            <a:ext cx="4320000" cy="324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485BD94-A5A4-BF4A-9B02-61012B12DB76}"/>
              </a:ext>
            </a:extLst>
          </p:cNvPr>
          <p:cNvSpPr txBox="1"/>
          <p:nvPr/>
        </p:nvSpPr>
        <p:spPr>
          <a:xfrm>
            <a:off x="6949672" y="3008320"/>
            <a:ext cx="370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School Lane – Opposite </a:t>
            </a:r>
            <a:r>
              <a:rPr lang="en-US" dirty="0" err="1">
                <a:solidFill>
                  <a:schemeClr val="bg1"/>
                </a:solidFill>
              </a:rPr>
              <a:t>Rudgeway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A8782E-01B6-6843-B19F-872FCDC612B6}"/>
              </a:ext>
            </a:extLst>
          </p:cNvPr>
          <p:cNvSpPr/>
          <p:nvPr/>
        </p:nvSpPr>
        <p:spPr>
          <a:xfrm>
            <a:off x="7021105" y="182020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B89D8-606F-4FEF-BDE0-F80B902A369A}"/>
              </a:ext>
            </a:extLst>
          </p:cNvPr>
          <p:cNvSpPr txBox="1"/>
          <p:nvPr/>
        </p:nvSpPr>
        <p:spPr>
          <a:xfrm>
            <a:off x="992006" y="1054492"/>
            <a:ext cx="73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EPC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20877-FD3F-453A-B0AF-8F715608A4CA}"/>
              </a:ext>
            </a:extLst>
          </p:cNvPr>
          <p:cNvSpPr txBox="1"/>
          <p:nvPr/>
        </p:nvSpPr>
        <p:spPr>
          <a:xfrm>
            <a:off x="1039546" y="3999609"/>
            <a:ext cx="68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EPC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F9054-B702-45BD-BC1C-1586052FFADD}"/>
              </a:ext>
            </a:extLst>
          </p:cNvPr>
          <p:cNvSpPr txBox="1"/>
          <p:nvPr/>
        </p:nvSpPr>
        <p:spPr>
          <a:xfrm>
            <a:off x="7129670" y="804836"/>
            <a:ext cx="79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NCC</a:t>
            </a:r>
          </a:p>
          <a:p>
            <a:r>
              <a:rPr lang="en-GB" b="1" dirty="0">
                <a:solidFill>
                  <a:schemeClr val="bg1"/>
                </a:solidFill>
              </a:rPr>
              <a:t>ref 1023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7CE3C-6A34-4780-9FA4-7438C6726714}"/>
              </a:ext>
            </a:extLst>
          </p:cNvPr>
          <p:cNvSpPr txBox="1"/>
          <p:nvPr/>
        </p:nvSpPr>
        <p:spPr>
          <a:xfrm>
            <a:off x="7263148" y="4174435"/>
            <a:ext cx="97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EPC </a:t>
            </a:r>
          </a:p>
        </p:txBody>
      </p:sp>
    </p:spTree>
    <p:extLst>
      <p:ext uri="{BB962C8B-B14F-4D97-AF65-F5344CB8AC3E}">
        <p14:creationId xmlns:p14="http://schemas.microsoft.com/office/powerpoint/2010/main" val="287621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43C00F7-64A5-534A-A222-EDF3AA7B8C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08" y="3520816"/>
            <a:ext cx="4320000" cy="32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50D15C-15B7-9E4F-B22C-D2CB34EA1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08" y="128688"/>
            <a:ext cx="4320000" cy="324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66E4E95-7959-3842-BA9B-8904A0EBCCA7}"/>
              </a:ext>
            </a:extLst>
          </p:cNvPr>
          <p:cNvSpPr/>
          <p:nvPr/>
        </p:nvSpPr>
        <p:spPr>
          <a:xfrm>
            <a:off x="998658" y="3583114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DBB586-756A-A148-86B3-B5BAF7D865F9}"/>
              </a:ext>
            </a:extLst>
          </p:cNvPr>
          <p:cNvSpPr txBox="1"/>
          <p:nvPr/>
        </p:nvSpPr>
        <p:spPr>
          <a:xfrm>
            <a:off x="901608" y="6391484"/>
            <a:ext cx="316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Mixbury</a:t>
            </a:r>
            <a:r>
              <a:rPr lang="en-US" dirty="0">
                <a:solidFill>
                  <a:schemeClr val="bg1"/>
                </a:solidFill>
              </a:rPr>
              <a:t> Road nr 30 mph sign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180190B-BCEB-7A45-9F1A-F983694B7B6A}"/>
              </a:ext>
            </a:extLst>
          </p:cNvPr>
          <p:cNvSpPr/>
          <p:nvPr/>
        </p:nvSpPr>
        <p:spPr>
          <a:xfrm>
            <a:off x="998659" y="209373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CDD51-0785-FC4C-BCB4-BFF977C54C25}"/>
              </a:ext>
            </a:extLst>
          </p:cNvPr>
          <p:cNvSpPr txBox="1"/>
          <p:nvPr/>
        </p:nvSpPr>
        <p:spPr>
          <a:xfrm>
            <a:off x="1017450" y="2993160"/>
            <a:ext cx="420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Bicester Hill – Opposite No. 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FA5FDB-0E0F-3F48-9A0A-A380C161AA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643" y="128688"/>
            <a:ext cx="4320000" cy="32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4F2EE1-8333-A843-A6D9-D573F28B04E5}"/>
              </a:ext>
            </a:extLst>
          </p:cNvPr>
          <p:cNvSpPr txBox="1"/>
          <p:nvPr/>
        </p:nvSpPr>
        <p:spPr>
          <a:xfrm>
            <a:off x="6943306" y="2993160"/>
            <a:ext cx="43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Green – Eastern Corner, opposite No 15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3F39D0C-4E7A-AF43-BDA6-DE61884F5F3A}"/>
              </a:ext>
            </a:extLst>
          </p:cNvPr>
          <p:cNvSpPr/>
          <p:nvPr/>
        </p:nvSpPr>
        <p:spPr>
          <a:xfrm>
            <a:off x="7027278" y="209373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7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1730152-8C30-1D4E-9ED5-5B33AB55AC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643" y="3520816"/>
            <a:ext cx="4320000" cy="32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BBD029F-6D4F-624C-A413-D6FF7FAF1B57}"/>
              </a:ext>
            </a:extLst>
          </p:cNvPr>
          <p:cNvSpPr txBox="1"/>
          <p:nvPr/>
        </p:nvSpPr>
        <p:spPr>
          <a:xfrm>
            <a:off x="6943306" y="6391484"/>
            <a:ext cx="370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Church Lane – Opposite Allotments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5B7DF0-2046-B84C-8FDC-404693447C12}"/>
              </a:ext>
            </a:extLst>
          </p:cNvPr>
          <p:cNvSpPr/>
          <p:nvPr/>
        </p:nvSpPr>
        <p:spPr>
          <a:xfrm>
            <a:off x="7027278" y="3583114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5BB907-6A5F-44AE-81FB-5824B808528A}"/>
              </a:ext>
            </a:extLst>
          </p:cNvPr>
          <p:cNvSpPr txBox="1"/>
          <p:nvPr/>
        </p:nvSpPr>
        <p:spPr>
          <a:xfrm>
            <a:off x="4041940" y="654015"/>
            <a:ext cx="99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EPC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4EC9F-8F1E-4613-8B69-AEEC81FC6A19}"/>
              </a:ext>
            </a:extLst>
          </p:cNvPr>
          <p:cNvSpPr txBox="1"/>
          <p:nvPr/>
        </p:nvSpPr>
        <p:spPr>
          <a:xfrm>
            <a:off x="9607827" y="469349"/>
            <a:ext cx="103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EPC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2B8E2-3037-4D0E-8A60-ACC3D539FF2C}"/>
              </a:ext>
            </a:extLst>
          </p:cNvPr>
          <p:cNvSpPr txBox="1"/>
          <p:nvPr/>
        </p:nvSpPr>
        <p:spPr>
          <a:xfrm>
            <a:off x="924357" y="4391958"/>
            <a:ext cx="73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NCC 1020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F8BEB-9C97-4926-A81C-E0178E93D93F}"/>
              </a:ext>
            </a:extLst>
          </p:cNvPr>
          <p:cNvSpPr txBox="1"/>
          <p:nvPr/>
        </p:nvSpPr>
        <p:spPr>
          <a:xfrm>
            <a:off x="7027278" y="4187687"/>
            <a:ext cx="104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NCC ref 1021</a:t>
            </a:r>
          </a:p>
        </p:txBody>
      </p:sp>
    </p:spTree>
    <p:extLst>
      <p:ext uri="{BB962C8B-B14F-4D97-AF65-F5344CB8AC3E}">
        <p14:creationId xmlns:p14="http://schemas.microsoft.com/office/powerpoint/2010/main" val="350569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066E8-6CEE-FA45-BA47-58E771E2D0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44" y="2011911"/>
            <a:ext cx="2938820" cy="2204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B4ABBD-04B3-FF45-A3B4-B5A1FD212E6E}"/>
              </a:ext>
            </a:extLst>
          </p:cNvPr>
          <p:cNvSpPr txBox="1"/>
          <p:nvPr/>
        </p:nvSpPr>
        <p:spPr>
          <a:xfrm>
            <a:off x="950259" y="6390053"/>
            <a:ext cx="414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A421 / </a:t>
            </a:r>
            <a:r>
              <a:rPr lang="en-US" dirty="0" err="1">
                <a:solidFill>
                  <a:schemeClr val="bg1"/>
                </a:solidFill>
              </a:rPr>
              <a:t>Cottisford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Hethe</a:t>
            </a:r>
            <a:r>
              <a:rPr lang="en-US" dirty="0">
                <a:solidFill>
                  <a:schemeClr val="bg1"/>
                </a:solidFill>
              </a:rPr>
              <a:t> Road Junction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0DD6250-41CB-314B-8C31-6FD96DB235C2}"/>
              </a:ext>
            </a:extLst>
          </p:cNvPr>
          <p:cNvSpPr/>
          <p:nvPr/>
        </p:nvSpPr>
        <p:spPr>
          <a:xfrm>
            <a:off x="1004045" y="3602142"/>
            <a:ext cx="514361" cy="357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F5C6DA-C4DC-904D-B444-A6203B44DA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18" y="182216"/>
            <a:ext cx="2352824" cy="176461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0DAF53-D9BB-4646-BEB7-77D7EF5C553D}"/>
              </a:ext>
            </a:extLst>
          </p:cNvPr>
          <p:cNvSpPr/>
          <p:nvPr/>
        </p:nvSpPr>
        <p:spPr>
          <a:xfrm>
            <a:off x="972670" y="194499"/>
            <a:ext cx="242047" cy="25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DA605-87D1-490C-B81A-0A519319B200}"/>
              </a:ext>
            </a:extLst>
          </p:cNvPr>
          <p:cNvSpPr txBox="1"/>
          <p:nvPr/>
        </p:nvSpPr>
        <p:spPr>
          <a:xfrm>
            <a:off x="4121426" y="739981"/>
            <a:ext cx="9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NCC ref 1022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EA342-40AB-4CF7-95F6-BFEB74FC4C9F}"/>
              </a:ext>
            </a:extLst>
          </p:cNvPr>
          <p:cNvSpPr txBox="1"/>
          <p:nvPr/>
        </p:nvSpPr>
        <p:spPr>
          <a:xfrm>
            <a:off x="5738191" y="556591"/>
            <a:ext cx="6056244" cy="58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938292-E5A8-46C4-A26D-4211CEE88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6342"/>
              </p:ext>
            </p:extLst>
          </p:nvPr>
        </p:nvGraphicFramePr>
        <p:xfrm>
          <a:off x="5444306" y="357137"/>
          <a:ext cx="6056245" cy="5707706"/>
        </p:xfrm>
        <a:graphic>
          <a:graphicData uri="http://schemas.openxmlformats.org/drawingml/2006/table">
            <a:tbl>
              <a:tblPr firstRow="1" firstCol="1" bandRow="1"/>
              <a:tblGrid>
                <a:gridCol w="673853">
                  <a:extLst>
                    <a:ext uri="{9D8B030D-6E8A-4147-A177-3AD203B41FA5}">
                      <a16:colId xmlns:a16="http://schemas.microsoft.com/office/drawing/2014/main" val="3922465934"/>
                    </a:ext>
                  </a:extLst>
                </a:gridCol>
                <a:gridCol w="597263">
                  <a:extLst>
                    <a:ext uri="{9D8B030D-6E8A-4147-A177-3AD203B41FA5}">
                      <a16:colId xmlns:a16="http://schemas.microsoft.com/office/drawing/2014/main" val="2261725924"/>
                    </a:ext>
                  </a:extLst>
                </a:gridCol>
                <a:gridCol w="2793082">
                  <a:extLst>
                    <a:ext uri="{9D8B030D-6E8A-4147-A177-3AD203B41FA5}">
                      <a16:colId xmlns:a16="http://schemas.microsoft.com/office/drawing/2014/main" val="3860188675"/>
                    </a:ext>
                  </a:extLst>
                </a:gridCol>
                <a:gridCol w="573372">
                  <a:extLst>
                    <a:ext uri="{9D8B030D-6E8A-4147-A177-3AD203B41FA5}">
                      <a16:colId xmlns:a16="http://schemas.microsoft.com/office/drawing/2014/main" val="3931020708"/>
                    </a:ext>
                  </a:extLst>
                </a:gridCol>
                <a:gridCol w="1418675">
                  <a:extLst>
                    <a:ext uri="{9D8B030D-6E8A-4147-A177-3AD203B41FA5}">
                      <a16:colId xmlns:a16="http://schemas.microsoft.com/office/drawing/2014/main" val="294816486"/>
                    </a:ext>
                  </a:extLst>
                </a:gridCol>
              </a:tblGrid>
              <a:tr h="287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No. on map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Ref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Location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Owned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by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Comments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722162"/>
                  </a:ext>
                </a:extLst>
              </a:tr>
              <a:tr h="39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Opposite Church Leys, Broad Lane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 took over Oct 2018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50480"/>
                  </a:ext>
                </a:extLst>
              </a:tr>
              <a:tr h="39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Opposite Lawyers Close, Broad Lane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Donated in 2017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Yellow/black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794351"/>
                  </a:ext>
                </a:extLst>
              </a:tr>
              <a:tr h="431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1023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School Lane o/s no 12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WNC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Owned &amp; maintained by West Northants Council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782828"/>
                  </a:ext>
                </a:extLst>
              </a:tr>
              <a:tr h="460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Mixbury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Rd/Bicester Hill 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Junc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Opposite Red Lion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 took over Oct 2018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247820"/>
                  </a:ext>
                </a:extLst>
              </a:tr>
              <a:tr h="39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Bicester Hill/OS no. 8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 took over Oct 2018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(was NCC 1018)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116267"/>
                  </a:ext>
                </a:extLst>
              </a:tr>
              <a:tr h="488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1020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Mixbury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Rd nr 30 mph speed sign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WNC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Owned &amp; maintained by West Northants Council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81167"/>
                  </a:ext>
                </a:extLst>
              </a:tr>
              <a:tr h="282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Village Green triangle, nr track to sewage works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 owned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774696"/>
                  </a:ext>
                </a:extLst>
              </a:tr>
              <a:tr h="460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1021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Nr The Manor, Church Lane, opposite no 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WNC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Owned &amp; maintained by West Northants Council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971317"/>
                  </a:ext>
                </a:extLst>
              </a:tr>
              <a:tr h="488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1022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Corner by The Barn, Church Lane, near no 17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WNC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Owned &amp; maintained by West Northants Council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98945"/>
                  </a:ext>
                </a:extLst>
              </a:tr>
              <a:tr h="603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A421/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junction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the road leading to 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Cottisford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Donated to EPC in 2017.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Yellow/black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4473"/>
                  </a:ext>
                </a:extLst>
              </a:tr>
              <a:tr h="827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EPC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Off Charlton Rd (nr 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Plomers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Furze)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STOLEN and not replaced.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EPC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Purchased 2021. </a:t>
                      </a: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Since has been stolen.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37738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87F3F65-0493-496E-8DEB-B983EA88D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68936" y="4102984"/>
            <a:ext cx="2824840" cy="2118630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DECA129E-60B9-4649-AFA6-CDE4BB73940C}"/>
              </a:ext>
            </a:extLst>
          </p:cNvPr>
          <p:cNvSpPr/>
          <p:nvPr/>
        </p:nvSpPr>
        <p:spPr>
          <a:xfrm>
            <a:off x="2872703" y="5685785"/>
            <a:ext cx="514361" cy="357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2254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97AE-1F8E-491D-A5F8-073C459B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DFA4-3394-4527-96CC-63203034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BA5F6-4F4B-45C2-9718-BC12A972D6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49090"/>
            <a:ext cx="10728158" cy="61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0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1B5E8DE-CC0A-45ED-8EF9-9B6526DE508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9416241"/>
              </p:ext>
            </p:extLst>
          </p:nvPr>
        </p:nvGraphicFramePr>
        <p:xfrm>
          <a:off x="1164492" y="365125"/>
          <a:ext cx="10321399" cy="5811832"/>
        </p:xfrm>
        <a:graphic>
          <a:graphicData uri="http://schemas.openxmlformats.org/drawingml/2006/table">
            <a:tbl>
              <a:tblPr/>
              <a:tblGrid>
                <a:gridCol w="1092212">
                  <a:extLst>
                    <a:ext uri="{9D8B030D-6E8A-4147-A177-3AD203B41FA5}">
                      <a16:colId xmlns:a16="http://schemas.microsoft.com/office/drawing/2014/main" val="871068459"/>
                    </a:ext>
                  </a:extLst>
                </a:gridCol>
                <a:gridCol w="2261522">
                  <a:extLst>
                    <a:ext uri="{9D8B030D-6E8A-4147-A177-3AD203B41FA5}">
                      <a16:colId xmlns:a16="http://schemas.microsoft.com/office/drawing/2014/main" val="2694546719"/>
                    </a:ext>
                  </a:extLst>
                </a:gridCol>
                <a:gridCol w="616778">
                  <a:extLst>
                    <a:ext uri="{9D8B030D-6E8A-4147-A177-3AD203B41FA5}">
                      <a16:colId xmlns:a16="http://schemas.microsoft.com/office/drawing/2014/main" val="1368832157"/>
                    </a:ext>
                  </a:extLst>
                </a:gridCol>
                <a:gridCol w="616778">
                  <a:extLst>
                    <a:ext uri="{9D8B030D-6E8A-4147-A177-3AD203B41FA5}">
                      <a16:colId xmlns:a16="http://schemas.microsoft.com/office/drawing/2014/main" val="3447543391"/>
                    </a:ext>
                  </a:extLst>
                </a:gridCol>
                <a:gridCol w="616778">
                  <a:extLst>
                    <a:ext uri="{9D8B030D-6E8A-4147-A177-3AD203B41FA5}">
                      <a16:colId xmlns:a16="http://schemas.microsoft.com/office/drawing/2014/main" val="3447933932"/>
                    </a:ext>
                  </a:extLst>
                </a:gridCol>
                <a:gridCol w="616778">
                  <a:extLst>
                    <a:ext uri="{9D8B030D-6E8A-4147-A177-3AD203B41FA5}">
                      <a16:colId xmlns:a16="http://schemas.microsoft.com/office/drawing/2014/main" val="1318194905"/>
                    </a:ext>
                  </a:extLst>
                </a:gridCol>
                <a:gridCol w="616778">
                  <a:extLst>
                    <a:ext uri="{9D8B030D-6E8A-4147-A177-3AD203B41FA5}">
                      <a16:colId xmlns:a16="http://schemas.microsoft.com/office/drawing/2014/main" val="1267815301"/>
                    </a:ext>
                  </a:extLst>
                </a:gridCol>
                <a:gridCol w="616778">
                  <a:extLst>
                    <a:ext uri="{9D8B030D-6E8A-4147-A177-3AD203B41FA5}">
                      <a16:colId xmlns:a16="http://schemas.microsoft.com/office/drawing/2014/main" val="4284685042"/>
                    </a:ext>
                  </a:extLst>
                </a:gridCol>
                <a:gridCol w="616778">
                  <a:extLst>
                    <a:ext uri="{9D8B030D-6E8A-4147-A177-3AD203B41FA5}">
                      <a16:colId xmlns:a16="http://schemas.microsoft.com/office/drawing/2014/main" val="2016923203"/>
                    </a:ext>
                  </a:extLst>
                </a:gridCol>
                <a:gridCol w="616778">
                  <a:extLst>
                    <a:ext uri="{9D8B030D-6E8A-4147-A177-3AD203B41FA5}">
                      <a16:colId xmlns:a16="http://schemas.microsoft.com/office/drawing/2014/main" val="738698420"/>
                    </a:ext>
                  </a:extLst>
                </a:gridCol>
                <a:gridCol w="616778">
                  <a:extLst>
                    <a:ext uri="{9D8B030D-6E8A-4147-A177-3AD203B41FA5}">
                      <a16:colId xmlns:a16="http://schemas.microsoft.com/office/drawing/2014/main" val="4153660659"/>
                    </a:ext>
                  </a:extLst>
                </a:gridCol>
                <a:gridCol w="1416663">
                  <a:extLst>
                    <a:ext uri="{9D8B030D-6E8A-4147-A177-3AD203B41FA5}">
                      <a16:colId xmlns:a16="http://schemas.microsoft.com/office/drawing/2014/main" val="4245833211"/>
                    </a:ext>
                  </a:extLst>
                </a:gridCol>
              </a:tblGrid>
              <a:tr h="25164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918141"/>
                  </a:ext>
                </a:extLst>
              </a:tr>
              <a:tr h="18094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Asset 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Sharp Bend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Junction where there is an approach from a gradient from a side road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Steep Gradient (1 in 10)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Not in precautionary network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Proximity of other bins (within 150m)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Community Facilities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Only access road to community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Total score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NCC will continue to maintain and fill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314237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Range: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0-2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Max: 8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78883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764567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EPC 1</a:t>
                      </a:r>
                      <a:endParaRPr lang="en-GB" sz="1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Entrance to Church Leys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Took over 1024 in 2018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358673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EPC 2</a:t>
                      </a:r>
                      <a:endParaRPr lang="en-GB" sz="1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Entrance to Lawyers close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Donated new 2017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858016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EPC 3 (NCC 1023)</a:t>
                      </a:r>
                      <a:endParaRPr lang="en-GB" sz="10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School Lane O/S no 12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 keep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435968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EPC 4</a:t>
                      </a:r>
                      <a:endParaRPr lang="en-GB" sz="1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Mixbury Road / Bicester Hill Jct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Took over 1019 in 2018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927936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EPC 5</a:t>
                      </a:r>
                      <a:endParaRPr lang="en-GB" sz="1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Bicester Hill, O/S no 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Took over 1018 in 2018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998862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EPC 6 (NCC 1020)</a:t>
                      </a:r>
                      <a:endParaRPr lang="en-GB" sz="10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Mixbury Road near speed Sign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 keep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581182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EPC 7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Village green/sewage works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EPC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694556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EPC 8 (NCC 1021)</a:t>
                      </a:r>
                      <a:endParaRPr lang="en-GB" sz="10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Church Lane opp 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 keep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161687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EPC 9 (NCC 1022)</a:t>
                      </a:r>
                      <a:endParaRPr lang="en-GB" sz="10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Church Lane near 17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 keep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312252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EPC 10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A421/jnc to Cottisford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Donated new 2017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990377"/>
                  </a:ext>
                </a:extLst>
              </a:tr>
              <a:tr h="251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EPC 11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Charlton Road/Plumbers Furze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Purchased March 2021</a:t>
                      </a:r>
                    </a:p>
                  </a:txBody>
                  <a:tcPr marL="8972" marR="8972" marT="89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248057"/>
                  </a:ext>
                </a:extLst>
              </a:tr>
              <a:tr h="2396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825097"/>
                  </a:ext>
                </a:extLst>
              </a:tr>
              <a:tr h="239664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a new grit bin to be placed on the highway network the location must achieve 6 points and all existing bins must achieve 5 points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780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70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667</Words>
  <Application>Microsoft Office PowerPoint</Application>
  <PresentationFormat>Widescreen</PresentationFormat>
  <Paragraphs>286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 Burnham (Earthworm)</dc:creator>
  <cp:lastModifiedBy>cathy knott</cp:lastModifiedBy>
  <cp:revision>31</cp:revision>
  <cp:lastPrinted>2018-09-17T09:35:25Z</cp:lastPrinted>
  <dcterms:created xsi:type="dcterms:W3CDTF">2018-09-13T15:46:00Z</dcterms:created>
  <dcterms:modified xsi:type="dcterms:W3CDTF">2024-05-07T08:51:30Z</dcterms:modified>
</cp:coreProperties>
</file>